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-192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FAA508-F0CD-46EA-95FB-26B559A0B5D9}" type="datetimeFigureOut">
              <a:rPr lang="en-US" smtClean="0"/>
              <a:t>7/22/15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4.stat.ncsu.edu/~boos/var.select/diabetes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ostat.mc.vanderbilt.edu/wiki/Main/DataSets" TargetMode="External"/><Relationship Id="rId3" Type="http://schemas.openxmlformats.org/officeDocument/2006/relationships/hyperlink" Target="http://cs-people.bu.edu/dgs/courses/cs105/hall_of_fame/awm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046069"/>
            <a:ext cx="8915400" cy="87782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Risk of developing Type II Diabetes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304303"/>
            <a:ext cx="8001000" cy="3823447"/>
          </a:xfrm>
        </p:spPr>
        <p:txBody>
          <a:bodyPr/>
          <a:lstStyle/>
          <a:p>
            <a:r>
              <a:rPr lang="en-US" dirty="0" smtClean="0"/>
              <a:t>Using Data Science models, I’m attempting to predict the risk of developing Type 2 diabetes given an Individuals vital health signs.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smtClean="0"/>
              <a:t>Karun Siddana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smtClean="0"/>
              <a:t>July 22</a:t>
            </a:r>
            <a:r>
              <a:rPr lang="en-US" baseline="30000" dirty="0" smtClean="0"/>
              <a:t>nd</a:t>
            </a:r>
            <a:r>
              <a:rPr lang="en-US" dirty="0" smtClean="0"/>
              <a:t>, 2015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0" y="3238500"/>
            <a:ext cx="333375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280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i="1" dirty="0" smtClean="0"/>
              <a:t>Logistic Regression</a:t>
            </a:r>
            <a:endParaRPr lang="en-US" i="1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14424" y="2109693"/>
            <a:ext cx="7610476" cy="4494307"/>
          </a:xfrm>
        </p:spPr>
        <p:txBody>
          <a:bodyPr/>
          <a:lstStyle/>
          <a:p>
            <a:pPr lvl="1"/>
            <a:r>
              <a:rPr lang="en-US" dirty="0" smtClean="0"/>
              <a:t>Confusion Matrix</a:t>
            </a:r>
          </a:p>
          <a:p>
            <a:pPr lvl="2"/>
            <a:r>
              <a:rPr lang="en-US" dirty="0" smtClean="0"/>
              <a:t>[110	0 ]</a:t>
            </a:r>
          </a:p>
          <a:p>
            <a:pPr lvl="2"/>
            <a:r>
              <a:rPr lang="en-US" dirty="0" smtClean="0"/>
              <a:t>[9	14]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Accuracy = </a:t>
            </a:r>
            <a:r>
              <a:rPr lang="en-US" dirty="0" smtClean="0"/>
              <a:t>0.932330827068</a:t>
            </a:r>
          </a:p>
          <a:p>
            <a:pPr lvl="1"/>
            <a:r>
              <a:rPr lang="en-US" dirty="0" smtClean="0"/>
              <a:t>Specificity = 1.0</a:t>
            </a:r>
          </a:p>
          <a:p>
            <a:pPr lvl="1"/>
            <a:r>
              <a:rPr lang="en-US" dirty="0" smtClean="0"/>
              <a:t>Sensitivity  </a:t>
            </a:r>
            <a:r>
              <a:rPr lang="en-US" dirty="0"/>
              <a:t>= 0.608695652174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004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i="1" dirty="0" smtClean="0"/>
              <a:t>Next Steps</a:t>
            </a:r>
            <a:endParaRPr lang="en-US" i="1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14424" y="2109693"/>
            <a:ext cx="7610476" cy="4494307"/>
          </a:xfrm>
        </p:spPr>
        <p:txBody>
          <a:bodyPr/>
          <a:lstStyle/>
          <a:p>
            <a:pPr lvl="1"/>
            <a:r>
              <a:rPr lang="en-US" dirty="0" smtClean="0"/>
              <a:t>I have another set of </a:t>
            </a:r>
            <a:r>
              <a:rPr lang="en-US" dirty="0"/>
              <a:t>data from </a:t>
            </a:r>
            <a:r>
              <a:rPr lang="en-US" dirty="0">
                <a:hlinkClick r:id="rId2"/>
              </a:rPr>
              <a:t>http://www4.stat.ncsu.edu/~boos/var.select/</a:t>
            </a:r>
            <a:r>
              <a:rPr lang="en-US" dirty="0" smtClean="0">
                <a:hlinkClick r:id="rId2"/>
              </a:rPr>
              <a:t>diabetes.html</a:t>
            </a:r>
            <a:endParaRPr lang="en-US" dirty="0" smtClean="0"/>
          </a:p>
          <a:p>
            <a:pPr lvl="1"/>
            <a:r>
              <a:rPr lang="en-US" dirty="0" smtClean="0"/>
              <a:t>I plan on comparing this data with my model. It doesn’t have all the columns that I have.</a:t>
            </a:r>
          </a:p>
          <a:p>
            <a:pPr lvl="1"/>
            <a:r>
              <a:rPr lang="en-US" dirty="0" smtClean="0"/>
              <a:t>Plan on performing K-Means clustering</a:t>
            </a:r>
          </a:p>
          <a:p>
            <a:pPr lvl="1"/>
            <a:r>
              <a:rPr lang="en-US" dirty="0" smtClean="0"/>
              <a:t>Using Linear Regression, determine the P-Values</a:t>
            </a:r>
          </a:p>
          <a:p>
            <a:pPr lvl="1"/>
            <a:r>
              <a:rPr lang="en-US" dirty="0" smtClean="0"/>
              <a:t>Understand the Confusion Matrix</a:t>
            </a:r>
          </a:p>
          <a:p>
            <a:pPr lvl="1"/>
            <a:r>
              <a:rPr lang="en-US" dirty="0" smtClean="0"/>
              <a:t>Perform Naïve Bayes Classification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766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i="1" dirty="0" smtClean="0"/>
              <a:t>Linear Regression</a:t>
            </a:r>
            <a:endParaRPr lang="en-US" i="1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14424" y="2109693"/>
            <a:ext cx="7610476" cy="4494307"/>
          </a:xfrm>
        </p:spPr>
        <p:txBody>
          <a:bodyPr/>
          <a:lstStyle/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799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4424" y="2109693"/>
            <a:ext cx="7610476" cy="4494307"/>
          </a:xfrm>
        </p:spPr>
        <p:txBody>
          <a:bodyPr/>
          <a:lstStyle/>
          <a:p>
            <a:r>
              <a:rPr lang="en-US" dirty="0"/>
              <a:t>There is an increasing growing problem of obesity and hypertension in the United States that leads to Type 2 diabetes</a:t>
            </a:r>
            <a:r>
              <a:rPr lang="en-US" dirty="0" smtClean="0"/>
              <a:t>. A sure shot test for type 2 diabetes has not been developed due to the complexities in the disease.</a:t>
            </a:r>
            <a:endParaRPr lang="en-US" dirty="0"/>
          </a:p>
          <a:p>
            <a:r>
              <a:rPr lang="en-US" dirty="0"/>
              <a:t>Unlike Type 1 diabetes which can be detected at birth, type 2 diabetes </a:t>
            </a:r>
            <a:r>
              <a:rPr lang="en-US" dirty="0" smtClean="0"/>
              <a:t>is dependent on the individuals lifestyle, exercise component, nutrition and genetic makeup.</a:t>
            </a:r>
          </a:p>
          <a:p>
            <a:r>
              <a:rPr lang="en-US" dirty="0" smtClean="0"/>
              <a:t>Early detection of the indicators of Type 2 diabetes would allow us to avoid bad food habits and prevent/mitigate the risk of developing type 2 diabetes.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218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4424" y="2109693"/>
            <a:ext cx="7610476" cy="4494307"/>
          </a:xfrm>
        </p:spPr>
        <p:txBody>
          <a:bodyPr/>
          <a:lstStyle/>
          <a:p>
            <a:r>
              <a:rPr lang="en-US" dirty="0" smtClean="0"/>
              <a:t>Using the following indicators, I am trying to predict the outcome, whether a person is positive for diabetes.</a:t>
            </a:r>
          </a:p>
          <a:p>
            <a:pPr lvl="1"/>
            <a:r>
              <a:rPr lang="en-US" dirty="0" smtClean="0"/>
              <a:t>Total Cholesterol Level</a:t>
            </a:r>
          </a:p>
          <a:p>
            <a:pPr lvl="1"/>
            <a:r>
              <a:rPr lang="en-US" dirty="0" smtClean="0"/>
              <a:t>Blood Glucose Level (</a:t>
            </a:r>
            <a:r>
              <a:rPr lang="en-US" dirty="0" err="1" smtClean="0"/>
              <a:t>stab.glu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HDL</a:t>
            </a:r>
          </a:p>
          <a:p>
            <a:pPr lvl="1"/>
            <a:r>
              <a:rPr lang="en-US" dirty="0" smtClean="0"/>
              <a:t>Glycosylated Hemoglobin (Response)</a:t>
            </a:r>
          </a:p>
          <a:p>
            <a:pPr lvl="1"/>
            <a:r>
              <a:rPr lang="en-US" dirty="0" smtClean="0"/>
              <a:t>Age</a:t>
            </a:r>
          </a:p>
          <a:p>
            <a:pPr lvl="1"/>
            <a:r>
              <a:rPr lang="en-US" dirty="0" smtClean="0"/>
              <a:t>Gender</a:t>
            </a:r>
          </a:p>
          <a:p>
            <a:pPr lvl="1"/>
            <a:r>
              <a:rPr lang="en-US" dirty="0" smtClean="0"/>
              <a:t>Body Frame</a:t>
            </a:r>
          </a:p>
          <a:p>
            <a:pPr lvl="1"/>
            <a:r>
              <a:rPr lang="en-US" dirty="0" smtClean="0"/>
              <a:t>Systolic Blood Pressure levels</a:t>
            </a:r>
          </a:p>
          <a:p>
            <a:pPr lvl="1"/>
            <a:r>
              <a:rPr lang="en-US" dirty="0" smtClean="0"/>
              <a:t>Waist Size</a:t>
            </a:r>
          </a:p>
          <a:p>
            <a:pPr lvl="1"/>
            <a:r>
              <a:rPr lang="en-US" dirty="0" smtClean="0"/>
              <a:t>Hip Size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80565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4424" y="2109693"/>
            <a:ext cx="7610476" cy="4494307"/>
          </a:xfrm>
        </p:spPr>
        <p:txBody>
          <a:bodyPr/>
          <a:lstStyle/>
          <a:p>
            <a:r>
              <a:rPr lang="en-US" dirty="0" smtClean="0"/>
              <a:t>The Data used was from the </a:t>
            </a:r>
            <a:r>
              <a:rPr lang="en-US" dirty="0" smtClean="0">
                <a:hlinkClick r:id="rId2"/>
              </a:rPr>
              <a:t>Department of Biostatistics at the Vanderbilt University</a:t>
            </a:r>
            <a:endParaRPr lang="en-US" dirty="0" smtClean="0"/>
          </a:p>
          <a:p>
            <a:r>
              <a:rPr lang="en-US" dirty="0">
                <a:hlinkClick r:id="rId3"/>
              </a:rPr>
              <a:t>http://cs-people.bu.edu/dgs/courses/cs105/hall_of_fame/</a:t>
            </a:r>
            <a:r>
              <a:rPr lang="en-US" dirty="0" smtClean="0">
                <a:hlinkClick r:id="rId3"/>
              </a:rPr>
              <a:t>awm.html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32417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dirty="0" smtClean="0"/>
              <a:t>Data Exploration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4424" y="2109693"/>
            <a:ext cx="7610476" cy="4494307"/>
          </a:xfrm>
        </p:spPr>
        <p:txBody>
          <a:bodyPr/>
          <a:lstStyle/>
          <a:p>
            <a:r>
              <a:rPr lang="en-US" dirty="0" smtClean="0"/>
              <a:t>Firstly I plotted several graphs to understand the correlation between the indicators and the response.</a:t>
            </a:r>
          </a:p>
          <a:p>
            <a:r>
              <a:rPr lang="en-US" dirty="0"/>
              <a:t>Total Data Points</a:t>
            </a:r>
          </a:p>
          <a:p>
            <a:pPr lvl="1"/>
            <a:r>
              <a:rPr lang="en-US" dirty="0" smtClean="0"/>
              <a:t>Total Patients = 403</a:t>
            </a:r>
          </a:p>
          <a:p>
            <a:r>
              <a:rPr lang="en-US" dirty="0" smtClean="0"/>
              <a:t>What kind of data do I have here?</a:t>
            </a:r>
          </a:p>
          <a:p>
            <a:pPr lvl="1"/>
            <a:r>
              <a:rPr lang="en-US" dirty="0" smtClean="0"/>
              <a:t>Male: 169</a:t>
            </a:r>
          </a:p>
          <a:p>
            <a:pPr lvl="1"/>
            <a:r>
              <a:rPr lang="en-US" dirty="0" smtClean="0"/>
              <a:t>Female: 234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22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dirty="0" smtClean="0"/>
              <a:t>Plot – </a:t>
            </a:r>
            <a:r>
              <a:rPr lang="en-US" i="1" dirty="0" err="1" smtClean="0"/>
              <a:t>hdl</a:t>
            </a:r>
            <a:r>
              <a:rPr lang="en-US" i="1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i="1" dirty="0" err="1" smtClean="0"/>
              <a:t>chol</a:t>
            </a:r>
            <a:endParaRPr lang="en-US" i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7485" b="7485"/>
          <a:stretch>
            <a:fillRect/>
          </a:stretch>
        </p:blipFill>
        <p:spPr>
          <a:xfrm>
            <a:off x="923925" y="1951038"/>
            <a:ext cx="7610475" cy="4494212"/>
          </a:xfrm>
        </p:spPr>
      </p:pic>
    </p:spTree>
    <p:extLst>
      <p:ext uri="{BB962C8B-B14F-4D97-AF65-F5344CB8AC3E}">
        <p14:creationId xmlns:p14="http://schemas.microsoft.com/office/powerpoint/2010/main" val="3304918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dirty="0" smtClean="0"/>
              <a:t>Plot – </a:t>
            </a:r>
            <a:r>
              <a:rPr lang="en-US" i="1" dirty="0" err="1" smtClean="0"/>
              <a:t>hdl</a:t>
            </a:r>
            <a:r>
              <a:rPr lang="en-US" i="1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i="1" dirty="0" err="1" smtClean="0"/>
              <a:t>glyhb</a:t>
            </a:r>
            <a:endParaRPr lang="en-US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2054225"/>
            <a:ext cx="4483100" cy="4483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14950" y="2809874"/>
            <a:ext cx="3194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X-axis: High Cholesterol  </a:t>
            </a:r>
          </a:p>
          <a:p>
            <a:r>
              <a:rPr lang="en-US" sz="1400" dirty="0" smtClean="0"/>
              <a:t>Y-axis: Glycosylated </a:t>
            </a:r>
            <a:r>
              <a:rPr lang="en-US" sz="1400" dirty="0"/>
              <a:t>Hemoglobin </a:t>
            </a:r>
          </a:p>
        </p:txBody>
      </p:sp>
    </p:spTree>
    <p:extLst>
      <p:ext uri="{BB962C8B-B14F-4D97-AF65-F5344CB8AC3E}">
        <p14:creationId xmlns:p14="http://schemas.microsoft.com/office/powerpoint/2010/main" val="890810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dirty="0" smtClean="0"/>
              <a:t>Plot – </a:t>
            </a:r>
            <a:r>
              <a:rPr lang="en-US" i="1" dirty="0" err="1" smtClean="0"/>
              <a:t>stab.glu</a:t>
            </a:r>
            <a:r>
              <a:rPr lang="en-US" i="1" dirty="0" smtClean="0"/>
              <a:t> / </a:t>
            </a:r>
            <a:r>
              <a:rPr lang="en-US" i="1" dirty="0" err="1" smtClean="0"/>
              <a:t>glyhb</a:t>
            </a:r>
            <a:endParaRPr lang="en-US" i="1" dirty="0"/>
          </a:p>
        </p:txBody>
      </p:sp>
      <p:sp>
        <p:nvSpPr>
          <p:cNvPr id="8" name="TextBox 7"/>
          <p:cNvSpPr txBox="1"/>
          <p:nvPr/>
        </p:nvSpPr>
        <p:spPr>
          <a:xfrm>
            <a:off x="5314950" y="2809874"/>
            <a:ext cx="3194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X-axis: Blood Glucose Level</a:t>
            </a:r>
          </a:p>
          <a:p>
            <a:r>
              <a:rPr lang="en-US" sz="1400" dirty="0" smtClean="0"/>
              <a:t>Y-axis: Glycosylated </a:t>
            </a:r>
            <a:r>
              <a:rPr lang="en-US" sz="1400" dirty="0"/>
              <a:t>Hemoglobin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1879600"/>
            <a:ext cx="44831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449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66656"/>
            <a:ext cx="8913813" cy="914400"/>
          </a:xfrm>
        </p:spPr>
        <p:txBody>
          <a:bodyPr/>
          <a:lstStyle/>
          <a:p>
            <a:r>
              <a:rPr lang="en-US" dirty="0" smtClean="0"/>
              <a:t>Kernel Density Plot – </a:t>
            </a:r>
            <a:r>
              <a:rPr lang="en-US" i="1" dirty="0" err="1" smtClean="0"/>
              <a:t>hdl</a:t>
            </a:r>
            <a:r>
              <a:rPr lang="en-US" i="1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i="1" dirty="0" err="1" smtClean="0"/>
              <a:t>glyhb</a:t>
            </a:r>
            <a:endParaRPr lang="en-US" i="1" dirty="0"/>
          </a:p>
        </p:txBody>
      </p:sp>
      <p:sp>
        <p:nvSpPr>
          <p:cNvPr id="8" name="TextBox 7"/>
          <p:cNvSpPr txBox="1"/>
          <p:nvPr/>
        </p:nvSpPr>
        <p:spPr>
          <a:xfrm>
            <a:off x="5314950" y="2809874"/>
            <a:ext cx="3194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X-axis: Glycosylated Hemoglobin</a:t>
            </a:r>
          </a:p>
          <a:p>
            <a:r>
              <a:rPr lang="en-US" sz="1400" dirty="0" smtClean="0"/>
              <a:t>Y-axis: Blood Glucose Level</a:t>
            </a:r>
            <a:endParaRPr lang="en-US" sz="1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2020233"/>
            <a:ext cx="4210050" cy="418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449115"/>
      </p:ext>
    </p:extLst>
  </p:cSld>
  <p:clrMapOvr>
    <a:masterClrMapping/>
  </p:clrMapOvr>
</p:sld>
</file>

<file path=ppt/theme/theme1.xml><?xml version="1.0" encoding="utf-8"?>
<a:theme xmlns:a="http://schemas.openxmlformats.org/drawingml/2006/main" name="Perception">
  <a:themeElements>
    <a:clrScheme name="Perception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Perception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Perception.thmx</Template>
  <TotalTime>163</TotalTime>
  <Words>392</Words>
  <Application>Microsoft Macintosh PowerPoint</Application>
  <PresentationFormat>On-screen Show (4:3)</PresentationFormat>
  <Paragraphs>57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Perception</vt:lpstr>
      <vt:lpstr>Risk of developing Type II Diabetes</vt:lpstr>
      <vt:lpstr>Problem Statement</vt:lpstr>
      <vt:lpstr>Data</vt:lpstr>
      <vt:lpstr>Data Collection</vt:lpstr>
      <vt:lpstr>Data Exploration</vt:lpstr>
      <vt:lpstr>Plot – hdl vs chol</vt:lpstr>
      <vt:lpstr>Plot – hdl vs glyhb</vt:lpstr>
      <vt:lpstr>Plot – stab.glu / glyhb</vt:lpstr>
      <vt:lpstr>Kernel Density Plot – hdl vs glyhb</vt:lpstr>
      <vt:lpstr>Logistic Regression</vt:lpstr>
      <vt:lpstr>Next Steps</vt:lpstr>
      <vt:lpstr>Linear Regression</vt:lpstr>
    </vt:vector>
  </TitlesOfParts>
  <Company>Karun Siddana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Risk of developing Diabetes</dc:title>
  <dc:creator>Karun Siddana</dc:creator>
  <cp:lastModifiedBy>Karun Siddana</cp:lastModifiedBy>
  <cp:revision>11</cp:revision>
  <dcterms:created xsi:type="dcterms:W3CDTF">2015-07-23T00:29:54Z</dcterms:created>
  <dcterms:modified xsi:type="dcterms:W3CDTF">2015-07-23T03:13:49Z</dcterms:modified>
</cp:coreProperties>
</file>

<file path=docProps/thumbnail.jpeg>
</file>